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2"/>
  </p:notesMasterIdLst>
  <p:sldIdLst>
    <p:sldId id="256" r:id="rId2"/>
    <p:sldId id="258" r:id="rId3"/>
    <p:sldId id="274" r:id="rId4"/>
    <p:sldId id="289" r:id="rId5"/>
    <p:sldId id="287" r:id="rId6"/>
    <p:sldId id="288" r:id="rId7"/>
    <p:sldId id="283" r:id="rId8"/>
    <p:sldId id="290" r:id="rId9"/>
    <p:sldId id="292" r:id="rId10"/>
    <p:sldId id="29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-47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1E3BA-446F-4E3E-98AD-817BD5E74884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A71A3-52C2-41AE-8DBA-313B8E4A3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65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A71A3-52C2-41AE-8DBA-313B8E4A3D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91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30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97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84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69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305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51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35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41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59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4721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4704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ABD0BF-3603-4776-8594-B41F035DCB3F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428A4F-7B03-495B-A9C6-F29D6E2F1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xmlns="" val="284249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arhped.ru/" TargetMode="External"/><Relationship Id="rId4" Type="http://schemas.openxmlformats.org/officeDocument/2006/relationships/hyperlink" Target="https://oboz2.edusit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9541E-66E5-419A-9A01-B1DDDE0CE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3" y="-18854"/>
            <a:ext cx="11689237" cy="1267546"/>
          </a:xfrm>
        </p:spPr>
        <p:txBody>
          <a:bodyPr>
            <a:noAutofit/>
          </a:bodyPr>
          <a:lstStyle/>
          <a:p>
            <a:r>
              <a:rPr lang="ru-RU" sz="800" b="1" i="0" dirty="0">
                <a:solidFill>
                  <a:srgbClr val="333333"/>
                </a:solidFill>
                <a:effectLst/>
                <a:latin typeface="YS Text"/>
              </a:rPr>
              <a:t/>
            </a:r>
            <a:br>
              <a:rPr lang="ru-RU" sz="800" b="1" i="0" dirty="0">
                <a:solidFill>
                  <a:srgbClr val="333333"/>
                </a:solidFill>
                <a:effectLst/>
                <a:latin typeface="YS Text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6BB12E-6672-4F12-AA1A-1BFE14922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2" y="2153265"/>
            <a:ext cx="9291485" cy="4041058"/>
          </a:xfrm>
        </p:spPr>
        <p:txBody>
          <a:bodyPr>
            <a:normAutofit fontScale="77500" lnSpcReduction="20000"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Самопрезентация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002060"/>
                </a:solidFill>
              </a:rPr>
              <a:t>участника </a:t>
            </a:r>
            <a:r>
              <a:rPr lang="ru-RU" sz="4400" b="1" dirty="0" smtClean="0">
                <a:solidFill>
                  <a:srgbClr val="002060"/>
                </a:solidFill>
              </a:rPr>
              <a:t>Фестиваля «Педагогические надежды»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Чамара</a:t>
            </a:r>
            <a:r>
              <a:rPr lang="ru-RU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</a:t>
            </a:r>
            <a:r>
              <a:rPr lang="ru-RU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Сергеевны,</a:t>
            </a:r>
            <a:endParaRPr lang="ru-RU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начальных классов  МБОУ СШ № 35</a:t>
            </a:r>
          </a:p>
          <a:p>
            <a:pPr algn="l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 2025</a:t>
            </a:r>
            <a:endParaRPr lang="ru-RU" sz="3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987E36-F159-9DB8-725F-D92E5D949C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1329" y="206476"/>
            <a:ext cx="2969341" cy="21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1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9541E-66E5-419A-9A01-B1DDDE0CE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3" y="-18854"/>
            <a:ext cx="11689237" cy="1267546"/>
          </a:xfrm>
        </p:spPr>
        <p:txBody>
          <a:bodyPr>
            <a:noAutofit/>
          </a:bodyPr>
          <a:lstStyle/>
          <a:p>
            <a:r>
              <a:rPr lang="ru-RU" sz="800" b="1" i="0" dirty="0">
                <a:solidFill>
                  <a:srgbClr val="333333"/>
                </a:solidFill>
                <a:effectLst/>
                <a:latin typeface="YS Text"/>
              </a:rPr>
              <a:t/>
            </a:r>
            <a:br>
              <a:rPr lang="ru-RU" sz="800" b="1" i="0" dirty="0">
                <a:solidFill>
                  <a:srgbClr val="333333"/>
                </a:solidFill>
                <a:effectLst/>
                <a:latin typeface="YS Text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6BB12E-6672-4F12-AA1A-1BFE14922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033" y="2277956"/>
            <a:ext cx="9291485" cy="404105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 2025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987E36-F159-9DB8-725F-D92E5D949C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1329" y="206476"/>
            <a:ext cx="2969341" cy="21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A3989-9121-482D-BC21-FA10855B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865239"/>
            <a:ext cx="10682190" cy="38754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sun9-79.userapi.com/impg/Q3jeaBjXc5o8VBxLzDV2xe-4tEKPVj5E4CgA7w/Ed1_VPmqEXo.jpg?size=810x1080&amp;quality=95&amp;sign=1d00ad81f8ef7032fd4175b60fedc530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0064" y="383458"/>
            <a:ext cx="482173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008D6B-1C5C-4D77-8C1F-C088014E81EC}"/>
              </a:ext>
            </a:extLst>
          </p:cNvPr>
          <p:cNvSpPr txBox="1"/>
          <p:nvPr/>
        </p:nvSpPr>
        <p:spPr>
          <a:xfrm>
            <a:off x="359213" y="1381277"/>
            <a:ext cx="64490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ФИO: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Чамара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Сергеевна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04.11.2004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Обозерский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(общее) образование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МБОУ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2010-2020)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://oboz2.edusite.ru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(профессиональное) 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Архангельский педагогический колледж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2020-2024)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://arhped.ru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трелка: вправо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D0A0F77A-FB31-41A3-83BC-A951CD11EFA3}"/>
              </a:ext>
            </a:extLst>
          </p:cNvPr>
          <p:cNvSpPr/>
          <p:nvPr/>
        </p:nvSpPr>
        <p:spPr>
          <a:xfrm>
            <a:off x="221988" y="6182591"/>
            <a:ext cx="972967" cy="436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ABD175-392E-471F-8CEC-BC8CFB76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537702"/>
            <a:ext cx="11425084" cy="49795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3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en-US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</a:t>
            </a:r>
            <a:r>
              <a:rPr lang="en-US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</a:t>
            </a:r>
            <a:r>
              <a:rPr lang="en-US" sz="36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en-US" sz="36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Обозерский</a:t>
            </a:r>
            <a:r>
              <a:rPr lang="en-US" sz="2300" kern="1200" dirty="0"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latin typeface="+mj-lt"/>
                <a:ea typeface="+mj-ea"/>
                <a:cs typeface="+mj-cs"/>
              </a:rPr>
            </a:br>
            <a:endParaRPr lang="en-US" sz="23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s://sun9-76.userapi.com/impg/odKwQmNJ2LWc3Ac49TT9Hw1Aryq5B3dHRz_4Cw/ZL-cUU_YQNA.jpg?size=1280x960&amp;quality=95&amp;sign=65055a1a992fcd8f3856bde0ba995e59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26" y="962897"/>
            <a:ext cx="4284917" cy="31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6.userapi.com/impg/rPT2626ITmX1fXEmTxjNlZ8FGLvpJHhKnDDgxA/mR-vbDlbMzM.jpg?size=1280x956&amp;quality=95&amp;sign=9052f8a34905b8a0bd799a2939ebcae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543" y="962897"/>
            <a:ext cx="4347805" cy="31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47.userapi.com/impg/WkzvyJCnFwhvpq-6qGZ1uSjQc2GnCiennm0cYQ/sOHnAjSobds.jpg?size=607x1080&amp;quality=95&amp;sign=70ef0ae3b9bfe611126e528a92ad5d7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6348" y="962897"/>
            <a:ext cx="2825434" cy="54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28.userapi.com/impg/Fx_Po_hDde0vuBOomwejoT0__A7v2x-ky2UNlA/ZSQ3lCru4Is.jpg?size=1280x956&amp;quality=95&amp;sign=6974559c49b3731f9a71428989e4a8f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543" y="3686764"/>
            <a:ext cx="4347805" cy="273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un9-13.userapi.com/impg/NI-D7CTIGSeoPOw2-Tn5Wj5jt-TNODge3o5A5g/tMPwRycCzaM.jpg?size=700x486&amp;quality=95&amp;sign=a290b662d506a6bcfc6c57efd63ffb16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56"/>
          <a:stretch/>
        </p:blipFill>
        <p:spPr bwMode="auto">
          <a:xfrm>
            <a:off x="373626" y="3686764"/>
            <a:ext cx="4284917" cy="273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062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3187" y="4309100"/>
            <a:ext cx="2180190" cy="218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b="9231"/>
          <a:stretch/>
        </p:blipFill>
        <p:spPr bwMode="auto">
          <a:xfrm>
            <a:off x="1122217" y="1687497"/>
            <a:ext cx="5181601" cy="294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794" y="387887"/>
            <a:ext cx="114595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городского округа "Город Архангельск" "Средняя школа № 35 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имени Героя Советского Союза </a:t>
            </a:r>
            <a:r>
              <a:rPr lang="ru-RU" sz="2800" b="1" dirty="0" err="1">
                <a:latin typeface="Monotype Corsiva" panose="03010101010201010101" pitchFamily="66" charset="0"/>
              </a:rPr>
              <a:t>П.И.Галушина</a:t>
            </a:r>
            <a:r>
              <a:rPr lang="ru-RU" sz="2800" b="1" dirty="0">
                <a:latin typeface="Monotype Corsiva" panose="03010101010201010101" pitchFamily="66" charset="0"/>
              </a:rPr>
              <a:t>"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77153" y="1959224"/>
            <a:ext cx="4363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Monotype Corsiva" panose="03010101010201010101" pitchFamily="66" charset="0"/>
              </a:rPr>
              <a:t>Дата создания образовательной </a:t>
            </a:r>
          </a:p>
          <a:p>
            <a:r>
              <a:rPr lang="ru-RU" sz="2400" i="1" dirty="0">
                <a:latin typeface="Monotype Corsiva" panose="03010101010201010101" pitchFamily="66" charset="0"/>
              </a:rPr>
              <a:t>организации</a:t>
            </a:r>
            <a:r>
              <a:rPr lang="ru-RU" sz="2400" dirty="0">
                <a:latin typeface="Monotype Corsiva" panose="03010101010201010101" pitchFamily="66" charset="0"/>
              </a:rPr>
              <a:t> - 1 сентября 1984 года.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064" y="2851730"/>
            <a:ext cx="3658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Директор: </a:t>
            </a:r>
          </a:p>
          <a:p>
            <a:r>
              <a:rPr lang="ru-RU" sz="2400" dirty="0" err="1">
                <a:latin typeface="Monotype Corsiva" panose="03010101010201010101" pitchFamily="66" charset="0"/>
              </a:rPr>
              <a:t>Сидорук</a:t>
            </a:r>
            <a:r>
              <a:rPr lang="ru-RU" sz="2400" dirty="0">
                <a:latin typeface="Monotype Corsiva" panose="03010101010201010101" pitchFamily="66" charset="0"/>
              </a:rPr>
              <a:t> Елена Александровна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7738" y="5268664"/>
            <a:ext cx="5731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latin typeface="Monotype Corsiva" panose="03010101010201010101" pitchFamily="66" charset="0"/>
              </a:rPr>
              <a:t>"Великое это дело - школа!" </a:t>
            </a:r>
          </a:p>
          <a:p>
            <a:r>
              <a:rPr lang="ru-RU" sz="3200" i="1" dirty="0">
                <a:latin typeface="Monotype Corsiva" panose="03010101010201010101" pitchFamily="66" charset="0"/>
              </a:rPr>
              <a:t>                                   Федор Абрамов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73394" y="2389238"/>
            <a:ext cx="10151806" cy="36458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8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F208D-ADF3-AC2E-165A-692DA636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92" y="848412"/>
            <a:ext cx="11048215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я была маленькой, моя бабушка всегда говорила мне, что знания — это ключ к миру. Она работала </a:t>
            </a:r>
            <a:r>
              <a:rPr lang="ru-RU" dirty="0" smtClean="0"/>
              <a:t>репетитором по английскому языку </a:t>
            </a:r>
            <a:r>
              <a:rPr lang="ru-RU" dirty="0"/>
              <a:t>и часто делилась историями о своих учениках. Я помню, как она с гордостью рассказывала о том, как однажды помогла мальчику, который не верил в свои силы, поверить в себя и добиться успеха </a:t>
            </a:r>
            <a:r>
              <a:rPr lang="ru-RU" dirty="0" smtClean="0"/>
              <a:t>на олимпиаде по английскому языку.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Однажды, когда мне было около десяти лет, я решила провести урок для своих кукол. Я подготовила материалы, написала на доске (в </a:t>
            </a:r>
            <a:r>
              <a:rPr lang="ru-RU" dirty="0" smtClean="0"/>
              <a:t>моем </a:t>
            </a:r>
            <a:r>
              <a:rPr lang="ru-RU" dirty="0"/>
              <a:t>случае — на большом листе бумаги) и даже придумала небольшие задания. Я чувствовала себя настоящим учителем! В тот момент я поняла, как здорово делиться знаниями и вдохновлять других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 годами я стала замечать, что учителя могут менять жизни. В старших классах у меня был педагог, который не только обучал нас предмету, но и поддерживал в трудные времена. Он всегда находил время выслушать и дать совет. Это вдохновило меня — я хотела стать таким же учителем, который смог бы поддерживать и вдохновлять своих учеников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Когда пришло время выбирать профессию, я уже точно знала: я хочу быть учителем. Я хочу передавать знания, вдохновлять на достижения и помогать каждому ученику верить в себя. Я мечтала создать класс, где каждый сможет раскрыть свой потенциал и почувствовать радость от обучения. И так начался мой путь к профессии, которую я выбрала с </a:t>
            </a:r>
            <a:r>
              <a:rPr lang="ru-RU" dirty="0" smtClean="0"/>
              <a:t>любовью.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65C0E5-243A-4F87-65B2-56AB4561B4ED}"/>
              </a:ext>
            </a:extLst>
          </p:cNvPr>
          <p:cNvSpPr txBox="1"/>
          <p:nvPr/>
        </p:nvSpPr>
        <p:spPr>
          <a:xfrm>
            <a:off x="1404594" y="202081"/>
            <a:ext cx="9898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chemeClr val="accent6"/>
                </a:solidFill>
                <a:effectLst/>
                <a:cs typeface="Times New Roman" pitchFamily="18" charset="0"/>
              </a:rPr>
              <a:t>Почему я решила стать учителем?</a:t>
            </a:r>
            <a:endParaRPr lang="en-US" sz="4000" b="1" u="sng" dirty="0">
              <a:solidFill>
                <a:schemeClr val="accent6"/>
              </a:solidFill>
              <a:effectLst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04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30.userapi.com/impg/Qp16HhnHXenx571r6855OUp2iYbtQ11UEB66Gw/rmch-tdXSNY.jpg?size=1280x960&amp;quality=95&amp;sign=b7b23d94edc6461d17a0d4871a38e25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27" y="0"/>
            <a:ext cx="11582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066" y="167148"/>
            <a:ext cx="2310581" cy="26743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s://sun9-37.userapi.com/impg/MYvpHO3Nle4_LPknFaVcnzZW_Zffi3Iqf23tFw/NrnjHIfdu3c.jpg?size=810x1080&amp;quality=95&amp;sign=41e2e6d89f90fbdd73d75ff749f3460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66" y="167147"/>
            <a:ext cx="2292263" cy="26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7614" y="157316"/>
            <a:ext cx="2310581" cy="26743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2372" y="198877"/>
            <a:ext cx="2310581" cy="26743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332502" y="185023"/>
            <a:ext cx="2310581" cy="26743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https://sun9-7.userapi.com/impg/av43S-vAByou27CW3OHlfJ0Ddx9WL-gV3Nzvmw/5UpSI4lYme8.jpg?size=810x1080&amp;quality=95&amp;sign=1fb4b8c325d6cb122607a65293009a8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932" y="167147"/>
            <a:ext cx="2292263" cy="26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77.userapi.com/impg/7Xz4PMJCjhbuFhjgVQLSasotl7-fa4qs79Ucow/UZo4wl9Hu0s.jpg?size=810x1080&amp;quality=95&amp;sign=9ccd1779e68da68d06a7fee034f3d59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689" y="208711"/>
            <a:ext cx="2318148" cy="267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sun9-21.userapi.com/impg/MVbIbZiYbzLsu5n8Zh0Lt-_iAkALaTFFzso1Jw/cPSK0o639M4.jpg?size=810x1080&amp;quality=95&amp;sign=d269417cae3e634c93bbd74d6fa0440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7039" y="176980"/>
            <a:ext cx="2310581" cy="26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1497" y="5525729"/>
            <a:ext cx="7246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 «Д» класс</a:t>
            </a:r>
            <a:endParaRPr lang="ru-RU" sz="8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9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21.userapi.com/impg/9__W_Yma3go5_Kg8rfYj7PMKh1ZTU-WZRFtkSA/o89QfO4kRis.jpg?size=1280x960&amp;quality=95&amp;sign=71897443f42c48e70732b9f2ac58fe6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91" b="1884"/>
          <a:stretch/>
        </p:blipFill>
        <p:spPr bwMode="auto">
          <a:xfrm>
            <a:off x="1" y="-20801"/>
            <a:ext cx="5874218" cy="39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33.userapi.com/impg/iKFVdZr1ppCJUN4N0f5KF1LtMeWXmXGFVeYnCw/QKczwVLL1TE.jpg?size=1280x960&amp;quality=95&amp;sign=f1875b8f55bd5be243b147b73b56f979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37" t="15327" r="6613"/>
          <a:stretch/>
        </p:blipFill>
        <p:spPr bwMode="auto">
          <a:xfrm>
            <a:off x="-1" y="3381225"/>
            <a:ext cx="5721927" cy="34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1.userapi.com/impg/bTMJf2sSvS5YvoqCvcaHN2u8QonS6u0i_c2PsQ/KivwCD8Q6Ng.jpg?size=810x1080&amp;quality=95&amp;sign=48741984e4558aa2ec38b7052c198544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5"/>
          <a:stretch/>
        </p:blipFill>
        <p:spPr bwMode="auto">
          <a:xfrm>
            <a:off x="5748157" y="3372465"/>
            <a:ext cx="3320449" cy="34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42.userapi.com/impg/lVmwMmLWmvRyHHrCnViVBSE1DnaRNQ9fx46Kyg/yJnNIVf3mko.jpg?size=1280x960&amp;quality=95&amp;sign=b9501c282b940e1a93565bf590afd95d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5" b="11839"/>
          <a:stretch/>
        </p:blipFill>
        <p:spPr bwMode="auto">
          <a:xfrm>
            <a:off x="5860026" y="-68827"/>
            <a:ext cx="6314970" cy="34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80.userapi.com/impg/sIhRPaBe4M6gF1k7eJczfjhat9uXgGX6QPHTHg/pYWNsJCvNLs.jpg?size=669x1080&amp;quality=95&amp;sign=1ee1bd02512d9423783dcc5f57eaea7a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8582" y="3274143"/>
            <a:ext cx="3103418" cy="35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09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762" y="0"/>
            <a:ext cx="10058400" cy="1371600"/>
          </a:xfrm>
        </p:spPr>
        <p:txBody>
          <a:bodyPr/>
          <a:lstStyle/>
          <a:p>
            <a:r>
              <a:rPr lang="ru-RU" u="sng" dirty="0" smtClean="0">
                <a:solidFill>
                  <a:schemeClr val="accent6"/>
                </a:solidFill>
              </a:rPr>
              <a:t>Своей сильной стороной я считаю…</a:t>
            </a:r>
            <a:endParaRPr lang="ru-RU" u="sng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290" y="1371600"/>
            <a:ext cx="5858285" cy="39319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Индивидуальный подход к обучающимся.</a:t>
            </a:r>
          </a:p>
          <a:p>
            <a:r>
              <a:rPr lang="ru-RU" sz="2400" dirty="0" smtClean="0"/>
              <a:t>Разнообразные форматы </a:t>
            </a:r>
            <a:r>
              <a:rPr lang="ru-RU" sz="2400" dirty="0"/>
              <a:t>обучения: </a:t>
            </a:r>
            <a:r>
              <a:rPr lang="ru-RU" sz="2400" dirty="0" smtClean="0"/>
              <a:t>генерация интерактивных игр, викторин, историй, песен, стихов </a:t>
            </a:r>
            <a:r>
              <a:rPr lang="ru-RU" sz="2400" dirty="0"/>
              <a:t>и </a:t>
            </a:r>
            <a:r>
              <a:rPr lang="ru-RU" sz="2400" dirty="0" smtClean="0"/>
              <a:t>загадок </a:t>
            </a:r>
            <a:r>
              <a:rPr lang="ru-RU" sz="2400" dirty="0"/>
              <a:t>для изучения букв, цифр, окружающего мира и других предметов. </a:t>
            </a:r>
            <a:endParaRPr lang="ru-RU" sz="2400" dirty="0" smtClean="0"/>
          </a:p>
          <a:p>
            <a:r>
              <a:rPr lang="ru-RU" sz="2400" dirty="0" err="1" smtClean="0"/>
              <a:t>Визуализирование</a:t>
            </a:r>
            <a:r>
              <a:rPr lang="ru-RU" sz="2400" dirty="0" smtClean="0"/>
              <a:t> информации: Создание простых </a:t>
            </a:r>
            <a:r>
              <a:rPr lang="ru-RU" sz="2400" dirty="0"/>
              <a:t>и </a:t>
            </a:r>
            <a:r>
              <a:rPr lang="ru-RU" sz="2400" dirty="0" smtClean="0"/>
              <a:t>понятных иллюстраций, схем </a:t>
            </a:r>
            <a:r>
              <a:rPr lang="ru-RU" sz="2400" dirty="0"/>
              <a:t>и </a:t>
            </a:r>
            <a:r>
              <a:rPr lang="ru-RU" sz="2400" dirty="0" smtClean="0"/>
              <a:t>таблиц </a:t>
            </a:r>
            <a:r>
              <a:rPr lang="ru-RU" sz="2400" dirty="0"/>
              <a:t>для объяснения сложных понятий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Использование интерактивных технологий во время учебного процесса.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126" name="Picture 6" descr="https://sun9-12.userapi.com/impg/otNyWDlVHQ6aZ0LoY2JcihSjhNVR3h-Gugv7zA/pj6fTSbUYqc.jpg?size=640x800&amp;quality=95&amp;sign=f6cefc0dd2eb78395d0e35ad1df9cac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219201"/>
            <a:ext cx="5417573" cy="52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4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374" y="382474"/>
            <a:ext cx="6788281" cy="6101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/>
              <a:t>«Если учитель имеет только любовь к делу, он будет хороший учитель. Если учитель имеет только любовь к ученику, как отец, мать, - он будет лучше того учителя, который прочёл все книги, но не имеет любви ни к делу, ни к ученикам. Если учитель соединяет в себе любовь к делу и к ученикам, он – совершенный учитель...»(Л. Толстой)</a:t>
            </a:r>
          </a:p>
        </p:txBody>
      </p:sp>
      <p:pic>
        <p:nvPicPr>
          <p:cNvPr id="6146" name="Picture 2" descr="Изображение с сайта kk.wikip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3735" y="474415"/>
            <a:ext cx="4397913" cy="592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2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авон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1470</TotalTime>
  <Words>531</Words>
  <Application>Microsoft Office PowerPoint</Application>
  <PresentationFormat>Произвольный</PresentationFormat>
  <Paragraphs>59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Савон</vt:lpstr>
      <vt:lpstr> </vt:lpstr>
      <vt:lpstr>ОБЩИЕ СВЕДЕНИЯ </vt:lpstr>
      <vt:lpstr>Место рождения: Архангельская область, п. Обозерский </vt:lpstr>
      <vt:lpstr>Слайд 4</vt:lpstr>
      <vt:lpstr>Слайд 5</vt:lpstr>
      <vt:lpstr>Слайд 6</vt:lpstr>
      <vt:lpstr>Слайд 7</vt:lpstr>
      <vt:lpstr>Своей сильной стороной я считаю…</vt:lpstr>
      <vt:lpstr>Слайд 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Архангельской области «Архангельский педагогический колледж»</dc:title>
  <dc:creator>Dasha</dc:creator>
  <cp:lastModifiedBy>Boss</cp:lastModifiedBy>
  <cp:revision>50</cp:revision>
  <dcterms:created xsi:type="dcterms:W3CDTF">2020-05-10T13:30:31Z</dcterms:created>
  <dcterms:modified xsi:type="dcterms:W3CDTF">2025-03-29T10:05:30Z</dcterms:modified>
</cp:coreProperties>
</file>